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8288000" cy="10287000"/>
  <p:notesSz cx="6858000" cy="9144000"/>
  <p:embeddedFontLst>
    <p:embeddedFont>
      <p:font typeface="Hagrid Heavy" charset="1" panose="00000A00000000000000"/>
      <p:regular r:id="rId34"/>
    </p:embeddedFont>
    <p:embeddedFont>
      <p:font typeface="Glacial Indifference" charset="1" panose="00000000000000000000"/>
      <p:regular r:id="rId35"/>
    </p:embeddedFont>
    <p:embeddedFont>
      <p:font typeface="Glacial Indifference Bold" charset="1" panose="000008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23.jpeg>
</file>

<file path=ppt/media/image3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17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6.pn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17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6.pn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2.jpeg" Type="http://schemas.openxmlformats.org/officeDocument/2006/relationships/image"/><Relationship Id="rId6" Target="../media/image23.jpe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652793" y="7731284"/>
            <a:ext cx="373166" cy="1527016"/>
            <a:chOff x="0" y="0"/>
            <a:chExt cx="98282" cy="4021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282" cy="402177"/>
            </a:xfrm>
            <a:custGeom>
              <a:avLst/>
              <a:gdLst/>
              <a:ahLst/>
              <a:cxnLst/>
              <a:rect r="r" b="b" t="t" l="l"/>
              <a:pathLst>
                <a:path h="402177" w="98282">
                  <a:moveTo>
                    <a:pt x="0" y="0"/>
                  </a:moveTo>
                  <a:lnTo>
                    <a:pt x="98282" y="0"/>
                  </a:lnTo>
                  <a:lnTo>
                    <a:pt x="98282" y="402177"/>
                  </a:lnTo>
                  <a:lnTo>
                    <a:pt x="0" y="4021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8282" cy="4498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683905" y="693319"/>
            <a:ext cx="2498446" cy="2139602"/>
            <a:chOff x="0" y="0"/>
            <a:chExt cx="658027" cy="5635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8027" cy="563516"/>
            </a:xfrm>
            <a:custGeom>
              <a:avLst/>
              <a:gdLst/>
              <a:ahLst/>
              <a:cxnLst/>
              <a:rect r="r" b="b" t="t" l="l"/>
              <a:pathLst>
                <a:path h="563516" w="658027">
                  <a:moveTo>
                    <a:pt x="0" y="0"/>
                  </a:moveTo>
                  <a:lnTo>
                    <a:pt x="658027" y="0"/>
                  </a:lnTo>
                  <a:lnTo>
                    <a:pt x="658027" y="563516"/>
                  </a:lnTo>
                  <a:lnTo>
                    <a:pt x="0" y="5635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solidFill>
                <a:srgbClr val="DD6444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58027" cy="6111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975143" y="5057775"/>
            <a:ext cx="12512047" cy="1919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71"/>
              </a:lnSpc>
            </a:pPr>
            <a:r>
              <a:rPr lang="en-US" sz="1139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Gaming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2632567" y="6158955"/>
            <a:ext cx="3704653" cy="0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2656379" y="1763120"/>
            <a:ext cx="12027245" cy="0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2656379" y="1763120"/>
            <a:ext cx="0" cy="4441078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219075" y="7197180"/>
            <a:ext cx="6433718" cy="6433718"/>
          </a:xfrm>
          <a:custGeom>
            <a:avLst/>
            <a:gdLst/>
            <a:ahLst/>
            <a:cxnLst/>
            <a:rect r="r" b="b" t="t" l="l"/>
            <a:pathLst>
              <a:path h="6433718" w="6433718">
                <a:moveTo>
                  <a:pt x="0" y="0"/>
                </a:moveTo>
                <a:lnTo>
                  <a:pt x="6433718" y="0"/>
                </a:lnTo>
                <a:lnTo>
                  <a:pt x="6433718" y="6433718"/>
                </a:lnTo>
                <a:lnTo>
                  <a:pt x="0" y="64337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435183" y="3213189"/>
            <a:ext cx="14106317" cy="178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5"/>
              </a:lnSpc>
            </a:pPr>
            <a:r>
              <a:rPr lang="en-US" sz="5295" b="true">
                <a:solidFill>
                  <a:srgbClr val="171616"/>
                </a:solidFill>
                <a:latin typeface="Hagrid Heavy"/>
                <a:ea typeface="Hagrid Heavy"/>
                <a:cs typeface="Hagrid Heavy"/>
                <a:sym typeface="Hagrid Heavy"/>
              </a:rPr>
              <a:t>Enhancing Learning of Students in the Computing Field Through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41541" y="8818404"/>
            <a:ext cx="99408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Supervised by: </a:t>
            </a:r>
            <a:r>
              <a:rPr lang="en-US" sz="2400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Dr. Stephen Adubi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41541" y="7721759"/>
            <a:ext cx="9545447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3399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Akinsanya Adeyinka</a:t>
            </a:r>
          </a:p>
          <a:p>
            <a:pPr algn="l">
              <a:lnSpc>
                <a:spcPts val="3782"/>
              </a:lnSpc>
            </a:pPr>
            <a:r>
              <a:rPr lang="en-US" sz="3100">
                <a:solidFill>
                  <a:srgbClr val="171616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(21CG029820)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5079268" y="923294"/>
            <a:ext cx="1707720" cy="1679652"/>
          </a:xfrm>
          <a:custGeom>
            <a:avLst/>
            <a:gdLst/>
            <a:ahLst/>
            <a:cxnLst/>
            <a:rect r="r" b="b" t="t" l="l"/>
            <a:pathLst>
              <a:path h="1679652" w="1707720">
                <a:moveTo>
                  <a:pt x="0" y="0"/>
                </a:moveTo>
                <a:lnTo>
                  <a:pt x="1707720" y="0"/>
                </a:lnTo>
                <a:lnTo>
                  <a:pt x="1707720" y="1679652"/>
                </a:lnTo>
                <a:lnTo>
                  <a:pt x="0" y="16796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4503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AIM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32620" y="4129411"/>
            <a:ext cx="10326680" cy="272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This research aims to design and evaluate a gamified web application to enhance the understanding of fundamental computing.</a:t>
            </a:r>
          </a:p>
          <a:p>
            <a:pPr algn="just">
              <a:lnSpc>
                <a:spcPts val="545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AIM OF THE STUDY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09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457680" y="628601"/>
            <a:ext cx="8460914" cy="8521618"/>
            <a:chOff x="0" y="0"/>
            <a:chExt cx="1156998" cy="11652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56998" cy="1165299"/>
            </a:xfrm>
            <a:custGeom>
              <a:avLst/>
              <a:gdLst/>
              <a:ahLst/>
              <a:cxnLst/>
              <a:rect r="r" b="b" t="t" l="l"/>
              <a:pathLst>
                <a:path h="116529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5299"/>
                  </a:lnTo>
                  <a:lnTo>
                    <a:pt x="0" y="1165299"/>
                  </a:lnTo>
                  <a:close/>
                </a:path>
              </a:pathLst>
            </a:custGeom>
            <a:solidFill>
              <a:srgbClr val="E4AF5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156998" cy="12129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73787" y="2725057"/>
            <a:ext cx="7019476" cy="802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13"/>
              </a:lnSpc>
            </a:pPr>
            <a:r>
              <a:rPr lang="en-US" sz="555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First Objective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73787" y="4574661"/>
            <a:ext cx="7028700" cy="2326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collect and classify lecture materials in computing courses.</a:t>
            </a:r>
          </a:p>
        </p:txBody>
      </p:sp>
      <p:sp>
        <p:nvSpPr>
          <p:cNvPr name="Freeform 13" id="13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10</a:t>
            </a:r>
          </a:p>
        </p:txBody>
      </p:sp>
      <p:sp>
        <p:nvSpPr>
          <p:cNvPr name="Freeform 15" id="15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</p:spTree>
  </p:cSld>
  <p:clrMapOvr>
    <a:masterClrMapping/>
  </p:clrMapOvr>
  <p:transition spd="slow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478472" y="628601"/>
            <a:ext cx="8440121" cy="8521618"/>
            <a:chOff x="0" y="0"/>
            <a:chExt cx="1156998" cy="11681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56998" cy="1168169"/>
            </a:xfrm>
            <a:custGeom>
              <a:avLst/>
              <a:gdLst/>
              <a:ahLst/>
              <a:cxnLst/>
              <a:rect r="r" b="b" t="t" l="l"/>
              <a:pathLst>
                <a:path h="116816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8169"/>
                  </a:lnTo>
                  <a:lnTo>
                    <a:pt x="0" y="1168169"/>
                  </a:lnTo>
                  <a:close/>
                </a:path>
              </a:pathLst>
            </a:custGeom>
            <a:solidFill>
              <a:srgbClr val="EBEBE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156998" cy="1215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82367" y="2795246"/>
            <a:ext cx="7002226" cy="783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8"/>
              </a:lnSpc>
            </a:pPr>
            <a:r>
              <a:rPr lang="en-US" sz="5544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Second Objective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03272" y="4301767"/>
            <a:ext cx="7011427" cy="3107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design and implement a gamified question-generation engine.</a:t>
            </a:r>
          </a:p>
          <a:p>
            <a:pPr algn="ctr">
              <a:lnSpc>
                <a:spcPts val="6159"/>
              </a:lnSpc>
            </a:pPr>
          </a:p>
        </p:txBody>
      </p:sp>
      <p:sp>
        <p:nvSpPr>
          <p:cNvPr name="Freeform 13" id="13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11</a:t>
            </a:r>
          </a:p>
        </p:txBody>
      </p:sp>
      <p:sp>
        <p:nvSpPr>
          <p:cNvPr name="Freeform 15" id="15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12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478472" y="628601"/>
            <a:ext cx="8440121" cy="8521618"/>
            <a:chOff x="0" y="0"/>
            <a:chExt cx="1156998" cy="116816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56998" cy="1168169"/>
            </a:xfrm>
            <a:custGeom>
              <a:avLst/>
              <a:gdLst/>
              <a:ahLst/>
              <a:cxnLst/>
              <a:rect r="r" b="b" t="t" l="l"/>
              <a:pathLst>
                <a:path h="116816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8169"/>
                  </a:lnTo>
                  <a:lnTo>
                    <a:pt x="0" y="1168169"/>
                  </a:lnTo>
                  <a:close/>
                </a:path>
              </a:pathLst>
            </a:custGeom>
            <a:solidFill>
              <a:srgbClr val="EBEBE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56998" cy="1215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182367" y="3266835"/>
            <a:ext cx="7002226" cy="79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8"/>
              </a:lnSpc>
            </a:pPr>
            <a:r>
              <a:rPr lang="en-US" sz="5544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Third 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03272" y="4706681"/>
            <a:ext cx="7011427" cy="1545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develop and integrate gamification elements.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13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457680" y="628601"/>
            <a:ext cx="8440121" cy="8521618"/>
            <a:chOff x="0" y="0"/>
            <a:chExt cx="1156998" cy="116816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56998" cy="1168169"/>
            </a:xfrm>
            <a:custGeom>
              <a:avLst/>
              <a:gdLst/>
              <a:ahLst/>
              <a:cxnLst/>
              <a:rect r="r" b="b" t="t" l="l"/>
              <a:pathLst>
                <a:path h="116816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8169"/>
                  </a:lnTo>
                  <a:lnTo>
                    <a:pt x="0" y="1168169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56998" cy="1215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161575" y="3020455"/>
            <a:ext cx="7002226" cy="783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8"/>
              </a:lnSpc>
            </a:pPr>
            <a:r>
              <a:rPr lang="en-US" sz="5544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Fourth 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82480" y="4365051"/>
            <a:ext cx="7011427" cy="2326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execute gameplay scenarios and collect user performance data.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14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457680" y="628601"/>
            <a:ext cx="8460914" cy="8521618"/>
            <a:chOff x="0" y="0"/>
            <a:chExt cx="1156998" cy="116529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56998" cy="1165299"/>
            </a:xfrm>
            <a:custGeom>
              <a:avLst/>
              <a:gdLst/>
              <a:ahLst/>
              <a:cxnLst/>
              <a:rect r="r" b="b" t="t" l="l"/>
              <a:pathLst>
                <a:path h="116529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5299"/>
                  </a:lnTo>
                  <a:lnTo>
                    <a:pt x="0" y="1165299"/>
                  </a:lnTo>
                  <a:close/>
                </a:path>
              </a:pathLst>
            </a:custGeom>
            <a:solidFill>
              <a:srgbClr val="E4AF5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56998" cy="12129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163309" y="3053635"/>
            <a:ext cx="7019476" cy="802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13"/>
              </a:lnSpc>
            </a:pPr>
            <a:r>
              <a:rPr lang="en-US" sz="555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Fifth 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84265" y="4436646"/>
            <a:ext cx="7028700" cy="2326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4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analyse user data to identify engagement patterns.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3030" y="628601"/>
            <a:ext cx="7444650" cy="8521618"/>
            <a:chOff x="0" y="0"/>
            <a:chExt cx="1960731" cy="22443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731" cy="2244377"/>
            </a:xfrm>
            <a:custGeom>
              <a:avLst/>
              <a:gdLst/>
              <a:ahLst/>
              <a:cxnLst/>
              <a:rect r="r" b="b" t="t" l="l"/>
              <a:pathLst>
                <a:path h="2244377" w="1960731">
                  <a:moveTo>
                    <a:pt x="0" y="0"/>
                  </a:moveTo>
                  <a:lnTo>
                    <a:pt x="1960731" y="0"/>
                  </a:lnTo>
                  <a:lnTo>
                    <a:pt x="1960731" y="2244377"/>
                  </a:lnTo>
                  <a:lnTo>
                    <a:pt x="0" y="2244377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960731" cy="229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33823" y="5964501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49" y="0"/>
                </a:lnTo>
                <a:lnTo>
                  <a:pt x="7444649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3124" y="4007707"/>
            <a:ext cx="6326047" cy="115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Objectives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15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457680" y="628601"/>
            <a:ext cx="8460914" cy="8521618"/>
            <a:chOff x="0" y="0"/>
            <a:chExt cx="1156998" cy="116529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56998" cy="1165299"/>
            </a:xfrm>
            <a:custGeom>
              <a:avLst/>
              <a:gdLst/>
              <a:ahLst/>
              <a:cxnLst/>
              <a:rect r="r" b="b" t="t" l="l"/>
              <a:pathLst>
                <a:path h="1165299" w="1156998">
                  <a:moveTo>
                    <a:pt x="0" y="0"/>
                  </a:moveTo>
                  <a:lnTo>
                    <a:pt x="1156998" y="0"/>
                  </a:lnTo>
                  <a:lnTo>
                    <a:pt x="1156998" y="1165299"/>
                  </a:lnTo>
                  <a:lnTo>
                    <a:pt x="0" y="1165299"/>
                  </a:lnTo>
                  <a:close/>
                </a:path>
              </a:pathLst>
            </a:custGeom>
            <a:solidFill>
              <a:srgbClr val="EBEBE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56998" cy="12129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163309" y="2760543"/>
            <a:ext cx="7019476" cy="795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13"/>
              </a:lnSpc>
            </a:pPr>
            <a:r>
              <a:rPr lang="en-US" sz="5557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Sixth Objective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84265" y="4143554"/>
            <a:ext cx="7028700" cy="388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evaluate the application's effectiveness in improving comprehension and retention of computing concepts.</a:t>
            </a:r>
          </a:p>
          <a:p>
            <a:pPr algn="ctr">
              <a:lnSpc>
                <a:spcPts val="6160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84686" y="3721419"/>
            <a:ext cx="10326680" cy="4918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Identify essential computing topics like programming, algorithms, and data structures.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Collect and organize materials into a structured, expert-validated database.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Use Prisma, and PostgreSQL for efficient storage and retrieval.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ONE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16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221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46" t="0" r="-4946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TWO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75519" y="9220200"/>
            <a:ext cx="983781" cy="116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17</a:t>
            </a:r>
          </a:p>
          <a:p>
            <a:pPr algn="r">
              <a:lnSpc>
                <a:spcPts val="4445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84686" y="3813810"/>
            <a:ext cx="10326680" cy="421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Build a question-generation engine using Next.js and React.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Integrate GPT-4 for adaptive question creation and difficulty adjustment.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Provide hints and explanations powered by GPT-4 for better comprehension.</a:t>
            </a:r>
          </a:p>
        </p:txBody>
      </p:sp>
    </p:spTree>
  </p:cSld>
  <p:clrMapOvr>
    <a:masterClrMapping/>
  </p:clrMapOvr>
  <p:transition spd="slow">
    <p:push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THREE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18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84686" y="3901864"/>
            <a:ext cx="10326680" cy="421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Add gamification elements like badges, leaderboards, and achievements.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Calculate scores based on accuracy, speed, and question complexity.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Use Next.js and Framer Motion for dynamic visuals and animations.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85431" y="4650662"/>
            <a:ext cx="4357086" cy="1192752"/>
          </a:xfrm>
          <a:custGeom>
            <a:avLst/>
            <a:gdLst/>
            <a:ahLst/>
            <a:cxnLst/>
            <a:rect r="r" b="b" t="t" l="l"/>
            <a:pathLst>
              <a:path h="1192752" w="4357086">
                <a:moveTo>
                  <a:pt x="0" y="0"/>
                </a:moveTo>
                <a:lnTo>
                  <a:pt x="4357086" y="0"/>
                </a:lnTo>
                <a:lnTo>
                  <a:pt x="4357086" y="1192752"/>
                </a:lnTo>
                <a:lnTo>
                  <a:pt x="0" y="11927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0"/>
            <a:ext cx="6466491" cy="10453763"/>
            <a:chOff x="0" y="0"/>
            <a:chExt cx="1703109" cy="27532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03109" cy="2753254"/>
            </a:xfrm>
            <a:custGeom>
              <a:avLst/>
              <a:gdLst/>
              <a:ahLst/>
              <a:cxnLst/>
              <a:rect r="r" b="b" t="t" l="l"/>
              <a:pathLst>
                <a:path h="2753254" w="1703109">
                  <a:moveTo>
                    <a:pt x="0" y="0"/>
                  </a:moveTo>
                  <a:lnTo>
                    <a:pt x="1703109" y="0"/>
                  </a:lnTo>
                  <a:lnTo>
                    <a:pt x="1703109" y="2753254"/>
                  </a:lnTo>
                  <a:lnTo>
                    <a:pt x="0" y="275325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703109" cy="28008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723191" y="4650662"/>
            <a:ext cx="4357086" cy="1192752"/>
          </a:xfrm>
          <a:custGeom>
            <a:avLst/>
            <a:gdLst/>
            <a:ahLst/>
            <a:cxnLst/>
            <a:rect r="r" b="b" t="t" l="l"/>
            <a:pathLst>
              <a:path h="1192752" w="4357086">
                <a:moveTo>
                  <a:pt x="0" y="0"/>
                </a:moveTo>
                <a:lnTo>
                  <a:pt x="4357086" y="0"/>
                </a:lnTo>
                <a:lnTo>
                  <a:pt x="4357086" y="1192752"/>
                </a:lnTo>
                <a:lnTo>
                  <a:pt x="0" y="11927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5400000">
            <a:off x="9647744" y="3349987"/>
            <a:ext cx="1698402" cy="4299751"/>
          </a:xfrm>
          <a:custGeom>
            <a:avLst/>
            <a:gdLst/>
            <a:ahLst/>
            <a:cxnLst/>
            <a:rect r="r" b="b" t="t" l="l"/>
            <a:pathLst>
              <a:path h="4299751" w="1698402">
                <a:moveTo>
                  <a:pt x="0" y="0"/>
                </a:moveTo>
                <a:lnTo>
                  <a:pt x="1698402" y="0"/>
                </a:lnTo>
                <a:lnTo>
                  <a:pt x="1698402" y="4299752"/>
                </a:lnTo>
                <a:lnTo>
                  <a:pt x="0" y="4299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9676412" y="3310777"/>
            <a:ext cx="1698402" cy="4299751"/>
          </a:xfrm>
          <a:custGeom>
            <a:avLst/>
            <a:gdLst/>
            <a:ahLst/>
            <a:cxnLst/>
            <a:rect r="r" b="b" t="t" l="l"/>
            <a:pathLst>
              <a:path h="4299751" w="1698402">
                <a:moveTo>
                  <a:pt x="0" y="0"/>
                </a:moveTo>
                <a:lnTo>
                  <a:pt x="1698401" y="0"/>
                </a:lnTo>
                <a:lnTo>
                  <a:pt x="1698401" y="4299751"/>
                </a:lnTo>
                <a:lnTo>
                  <a:pt x="0" y="42997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318402" y="4373413"/>
            <a:ext cx="4357086" cy="1198096"/>
            <a:chOff x="0" y="0"/>
            <a:chExt cx="1175679" cy="3232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885431" y="4373413"/>
            <a:ext cx="4357086" cy="1198096"/>
            <a:chOff x="0" y="0"/>
            <a:chExt cx="1175679" cy="32328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D2D0C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942596" y="2970674"/>
            <a:ext cx="4357086" cy="1198096"/>
            <a:chOff x="0" y="0"/>
            <a:chExt cx="1175679" cy="3232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E4AF5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7362794" y="3214292"/>
            <a:ext cx="4357086" cy="1192752"/>
          </a:xfrm>
          <a:custGeom>
            <a:avLst/>
            <a:gdLst/>
            <a:ahLst/>
            <a:cxnLst/>
            <a:rect r="r" b="b" t="t" l="l"/>
            <a:pathLst>
              <a:path h="1192752" w="4357086">
                <a:moveTo>
                  <a:pt x="0" y="0"/>
                </a:moveTo>
                <a:lnTo>
                  <a:pt x="4357086" y="0"/>
                </a:lnTo>
                <a:lnTo>
                  <a:pt x="4357086" y="1192752"/>
                </a:lnTo>
                <a:lnTo>
                  <a:pt x="0" y="11927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7362794" y="2970674"/>
            <a:ext cx="4357086" cy="1198096"/>
            <a:chOff x="0" y="0"/>
            <a:chExt cx="1175679" cy="32328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D2D0CB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2047600" y="6123573"/>
            <a:ext cx="4357086" cy="1192752"/>
          </a:xfrm>
          <a:custGeom>
            <a:avLst/>
            <a:gdLst/>
            <a:ahLst/>
            <a:cxnLst/>
            <a:rect r="r" b="b" t="t" l="l"/>
            <a:pathLst>
              <a:path h="1192752" w="4357086">
                <a:moveTo>
                  <a:pt x="0" y="0"/>
                </a:moveTo>
                <a:lnTo>
                  <a:pt x="4357086" y="0"/>
                </a:lnTo>
                <a:lnTo>
                  <a:pt x="4357086" y="1192753"/>
                </a:lnTo>
                <a:lnTo>
                  <a:pt x="0" y="11927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2047600" y="5811279"/>
            <a:ext cx="4357086" cy="1198096"/>
            <a:chOff x="0" y="0"/>
            <a:chExt cx="1175679" cy="32328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D2D0CB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28700" y="7321261"/>
            <a:ext cx="6604441" cy="1073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08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Overview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414108" y="3406703"/>
            <a:ext cx="4265066" cy="35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b="true" sz="2400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STATEMENT OF THE PROBLEM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150230" y="3397320"/>
            <a:ext cx="3941819" cy="35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b="true" sz="2400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AIM &amp; OBJECTIVES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800134" y="4721411"/>
            <a:ext cx="339362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LITERATURE REVIEW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881971" y="6192874"/>
            <a:ext cx="4688345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REFERENCES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7478408" y="5830046"/>
            <a:ext cx="4357086" cy="1198096"/>
            <a:chOff x="0" y="0"/>
            <a:chExt cx="1175679" cy="32328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7955127" y="6192874"/>
            <a:ext cx="3403647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CONCLUSION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868648" y="4721411"/>
            <a:ext cx="439065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SIGNIFICANCE OF THE STUDY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6275519" y="9220200"/>
            <a:ext cx="983781" cy="568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01</a:t>
            </a:r>
          </a:p>
        </p:txBody>
      </p:sp>
      <p:grpSp>
        <p:nvGrpSpPr>
          <p:cNvPr name="Group 38" id="38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3709933" y="4358584"/>
            <a:ext cx="4357086" cy="1198096"/>
            <a:chOff x="0" y="0"/>
            <a:chExt cx="1175679" cy="323284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D2D0CB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4" id="44"/>
          <p:cNvSpPr txBox="true"/>
          <p:nvPr/>
        </p:nvSpPr>
        <p:spPr>
          <a:xfrm rot="0">
            <a:off x="3930825" y="4800059"/>
            <a:ext cx="3941819" cy="35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b="true" sz="2400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2793601" y="2980058"/>
            <a:ext cx="4357086" cy="1198096"/>
            <a:chOff x="0" y="0"/>
            <a:chExt cx="1175679" cy="323284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175679" cy="323284"/>
            </a:xfrm>
            <a:custGeom>
              <a:avLst/>
              <a:gdLst/>
              <a:ahLst/>
              <a:cxnLst/>
              <a:rect r="r" b="b" t="t" l="l"/>
              <a:pathLst>
                <a:path h="323284" w="1175679">
                  <a:moveTo>
                    <a:pt x="0" y="0"/>
                  </a:moveTo>
                  <a:lnTo>
                    <a:pt x="1175679" y="0"/>
                  </a:lnTo>
                  <a:lnTo>
                    <a:pt x="1175679" y="323284"/>
                  </a:lnTo>
                  <a:lnTo>
                    <a:pt x="0" y="32328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1175679" cy="36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3001235" y="3406703"/>
            <a:ext cx="3941819" cy="35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b="true" sz="2400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FOUR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19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84686" y="3901864"/>
            <a:ext cx="10326680" cy="421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Test the platform with a sample group of computing students.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Log user actions, accuracy, and task completion time with Next.js.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Track performance trends using Firebase Analytics and PostgreSQL.</a:t>
            </a:r>
          </a:p>
        </p:txBody>
      </p:sp>
    </p:spTree>
  </p:cSld>
  <p:clrMapOvr>
    <a:masterClrMapping/>
  </p:clrMapOvr>
  <p:transition spd="slow">
    <p:push dir="l"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FIVE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20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84686" y="3901864"/>
            <a:ext cx="10326680" cy="421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Process gameplay data using Python libraries like pandas and scikit-learn.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Use clustering and visualization to identify engagement patterns.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Group users by performance to gain insights into learning behavior.</a:t>
            </a:r>
          </a:p>
        </p:txBody>
      </p:sp>
    </p:spTree>
  </p:cSld>
  <p:clrMapOvr>
    <a:masterClrMapping/>
  </p:clrMapOvr>
  <p:transition spd="slow">
    <p:push dir="l"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26783"/>
            <a:ext cx="5208052" cy="2524557"/>
            <a:chOff x="0" y="0"/>
            <a:chExt cx="1371668" cy="66490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1668" cy="664904"/>
            </a:xfrm>
            <a:custGeom>
              <a:avLst/>
              <a:gdLst/>
              <a:ahLst/>
              <a:cxnLst/>
              <a:rect r="r" b="b" t="t" l="l"/>
              <a:pathLst>
                <a:path h="664904" w="1371668">
                  <a:moveTo>
                    <a:pt x="0" y="0"/>
                  </a:moveTo>
                  <a:lnTo>
                    <a:pt x="1371668" y="0"/>
                  </a:lnTo>
                  <a:lnTo>
                    <a:pt x="1371668" y="664904"/>
                  </a:lnTo>
                  <a:lnTo>
                    <a:pt x="0" y="664904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71668" cy="7125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36752" y="1028700"/>
            <a:ext cx="11022548" cy="2159638"/>
            <a:chOff x="0" y="0"/>
            <a:chExt cx="2903058" cy="5687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03058" cy="568794"/>
            </a:xfrm>
            <a:custGeom>
              <a:avLst/>
              <a:gdLst/>
              <a:ahLst/>
              <a:cxnLst/>
              <a:rect r="r" b="b" t="t" l="l"/>
              <a:pathLst>
                <a:path h="568794" w="2903058">
                  <a:moveTo>
                    <a:pt x="0" y="0"/>
                  </a:moveTo>
                  <a:lnTo>
                    <a:pt x="2903058" y="0"/>
                  </a:lnTo>
                  <a:lnTo>
                    <a:pt x="2903058" y="568794"/>
                  </a:lnTo>
                  <a:lnTo>
                    <a:pt x="0" y="568794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03058" cy="6164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40811" y="1434467"/>
            <a:ext cx="9014429" cy="1214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8047" y="4562684"/>
            <a:ext cx="389861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</a:pPr>
            <a:r>
              <a:rPr lang="en-US" sz="3399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OBJECTIVE SIX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21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028700" y="5437986"/>
            <a:ext cx="5208052" cy="3820314"/>
          </a:xfrm>
          <a:custGeom>
            <a:avLst/>
            <a:gdLst/>
            <a:ahLst/>
            <a:cxnLst/>
            <a:rect r="r" b="b" t="t" l="l"/>
            <a:pathLst>
              <a:path h="3820314" w="5208052">
                <a:moveTo>
                  <a:pt x="0" y="0"/>
                </a:moveTo>
                <a:lnTo>
                  <a:pt x="5208052" y="0"/>
                </a:lnTo>
                <a:lnTo>
                  <a:pt x="5208052" y="3820314"/>
                </a:lnTo>
                <a:lnTo>
                  <a:pt x="0" y="38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46" t="0" r="-4946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5208052" cy="3176911"/>
          </a:xfrm>
          <a:custGeom>
            <a:avLst/>
            <a:gdLst/>
            <a:ahLst/>
            <a:cxnLst/>
            <a:rect r="r" b="b" t="t" l="l"/>
            <a:pathLst>
              <a:path h="3176911" w="5208052">
                <a:moveTo>
                  <a:pt x="0" y="0"/>
                </a:moveTo>
                <a:lnTo>
                  <a:pt x="5208052" y="0"/>
                </a:lnTo>
                <a:lnTo>
                  <a:pt x="5208052" y="3176911"/>
                </a:lnTo>
                <a:lnTo>
                  <a:pt x="0" y="3176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221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584686" y="3901864"/>
            <a:ext cx="10326680" cy="4918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Conduct pre- and post-tests to measure comprehension and retention.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Gather feedback through surveys and focus group discussions.</a:t>
            </a:r>
          </a:p>
          <a:p>
            <a:pPr algn="just" marL="863591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Analyze results with SPSS to compare platform effectiveness and guide improvements.</a:t>
            </a:r>
          </a:p>
        </p:txBody>
      </p:sp>
    </p:spTree>
  </p:cSld>
  <p:clrMapOvr>
    <a:masterClrMapping/>
  </p:clrMapOvr>
  <p:transition spd="slow">
    <p:push dir="l"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6995658" cy="10318226"/>
          </a:xfrm>
          <a:custGeom>
            <a:avLst/>
            <a:gdLst/>
            <a:ahLst/>
            <a:cxnLst/>
            <a:rect r="r" b="b" t="t" l="l"/>
            <a:pathLst>
              <a:path h="10318226" w="6995658">
                <a:moveTo>
                  <a:pt x="0" y="0"/>
                </a:moveTo>
                <a:lnTo>
                  <a:pt x="6995658" y="0"/>
                </a:lnTo>
                <a:lnTo>
                  <a:pt x="6995658" y="10318226"/>
                </a:lnTo>
                <a:lnTo>
                  <a:pt x="0" y="10318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186" t="0" r="-99193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5550094" y="-347814"/>
            <a:ext cx="5903968" cy="14946756"/>
          </a:xfrm>
          <a:custGeom>
            <a:avLst/>
            <a:gdLst/>
            <a:ahLst/>
            <a:cxnLst/>
            <a:rect r="r" b="b" t="t" l="l"/>
            <a:pathLst>
              <a:path h="14946756" w="5903968">
                <a:moveTo>
                  <a:pt x="0" y="0"/>
                </a:moveTo>
                <a:lnTo>
                  <a:pt x="5903968" y="0"/>
                </a:lnTo>
                <a:lnTo>
                  <a:pt x="5903968" y="14946755"/>
                </a:lnTo>
                <a:lnTo>
                  <a:pt x="0" y="149467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5574487" y="-347814"/>
            <a:ext cx="5903968" cy="14946756"/>
          </a:xfrm>
          <a:custGeom>
            <a:avLst/>
            <a:gdLst/>
            <a:ahLst/>
            <a:cxnLst/>
            <a:rect r="r" b="b" t="t" l="l"/>
            <a:pathLst>
              <a:path h="14946756" w="5903968">
                <a:moveTo>
                  <a:pt x="0" y="0"/>
                </a:moveTo>
                <a:lnTo>
                  <a:pt x="5903968" y="0"/>
                </a:lnTo>
                <a:lnTo>
                  <a:pt x="5903968" y="14946755"/>
                </a:lnTo>
                <a:lnTo>
                  <a:pt x="0" y="149467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500459"/>
            <a:ext cx="16230600" cy="6469366"/>
            <a:chOff x="0" y="0"/>
            <a:chExt cx="4281702" cy="17066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1702" cy="1706647"/>
            </a:xfrm>
            <a:custGeom>
              <a:avLst/>
              <a:gdLst/>
              <a:ahLst/>
              <a:cxnLst/>
              <a:rect r="r" b="b" t="t" l="l"/>
              <a:pathLst>
                <a:path h="1706647" w="4281702">
                  <a:moveTo>
                    <a:pt x="0" y="0"/>
                  </a:moveTo>
                  <a:lnTo>
                    <a:pt x="4281702" y="0"/>
                  </a:lnTo>
                  <a:lnTo>
                    <a:pt x="4281702" y="1706647"/>
                  </a:lnTo>
                  <a:lnTo>
                    <a:pt x="0" y="170664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4281702" cy="1754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00505" y="2856009"/>
            <a:ext cx="977201" cy="977201"/>
          </a:xfrm>
          <a:custGeom>
            <a:avLst/>
            <a:gdLst/>
            <a:ahLst/>
            <a:cxnLst/>
            <a:rect r="r" b="b" t="t" l="l"/>
            <a:pathLst>
              <a:path h="977201" w="977201">
                <a:moveTo>
                  <a:pt x="0" y="0"/>
                </a:moveTo>
                <a:lnTo>
                  <a:pt x="977201" y="0"/>
                </a:lnTo>
                <a:lnTo>
                  <a:pt x="977201" y="977201"/>
                </a:lnTo>
                <a:lnTo>
                  <a:pt x="0" y="9772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346680" y="8810595"/>
            <a:ext cx="6222000" cy="6222000"/>
          </a:xfrm>
          <a:custGeom>
            <a:avLst/>
            <a:gdLst/>
            <a:ahLst/>
            <a:cxnLst/>
            <a:rect r="r" b="b" t="t" l="l"/>
            <a:pathLst>
              <a:path h="6222000" w="6222000">
                <a:moveTo>
                  <a:pt x="0" y="0"/>
                </a:moveTo>
                <a:lnTo>
                  <a:pt x="6222000" y="0"/>
                </a:lnTo>
                <a:lnTo>
                  <a:pt x="6222000" y="6222000"/>
                </a:lnTo>
                <a:lnTo>
                  <a:pt x="0" y="62220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079031" y="582264"/>
            <a:ext cx="5180269" cy="177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29"/>
              </a:lnSpc>
            </a:pPr>
            <a:r>
              <a:rPr lang="en-US" sz="521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Literature</a:t>
            </a:r>
          </a:p>
          <a:p>
            <a:pPr algn="r">
              <a:lnSpc>
                <a:spcPts val="6629"/>
              </a:lnSpc>
            </a:pPr>
            <a:r>
              <a:rPr lang="en-US" sz="521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Review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59676" y="4805218"/>
            <a:ext cx="15158918" cy="962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3"/>
              </a:lnSpc>
            </a:pPr>
            <a:r>
              <a:rPr lang="en-US" sz="33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Relevance: </a:t>
            </a:r>
            <a:r>
              <a:rPr lang="en-US" sz="3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Highlights the role of gamification in improving engagement and comprehension in computer science, aligning with my research objectives.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98459" y="3106622"/>
            <a:ext cx="12422509" cy="13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324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Literature 01 - </a:t>
            </a:r>
            <a:r>
              <a:rPr lang="en-US" sz="324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Videnovik, M., Vold, T., Kiønig, L., Bogdanova, A. M., &amp; Trajkovik, V. (2023). Game-based learning in computer science education: a scoping literature review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59676" y="6050989"/>
            <a:ext cx="15158918" cy="948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33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Implementation Insights: </a:t>
            </a:r>
            <a:r>
              <a:rPr lang="en-US" sz="3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Identifies the lack of standardized methodologies, guiding my inclusion of adaptive and curriculum-aligned features.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59676" y="7282027"/>
            <a:ext cx="15158918" cy="948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33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Summary: </a:t>
            </a:r>
            <a:r>
              <a:rPr lang="en-US" sz="3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Reviews 113 studies, showing growing interest in gamification while identifying gaps in methodology and application scope.</a:t>
            </a:r>
          </a:p>
        </p:txBody>
      </p:sp>
    </p:spTree>
  </p:cSld>
  <p:clrMapOvr>
    <a:masterClrMapping/>
  </p:clrMapOvr>
  <p:transition spd="slow">
    <p:fade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6995658" cy="10318226"/>
          </a:xfrm>
          <a:custGeom>
            <a:avLst/>
            <a:gdLst/>
            <a:ahLst/>
            <a:cxnLst/>
            <a:rect r="r" b="b" t="t" l="l"/>
            <a:pathLst>
              <a:path h="10318226" w="6995658">
                <a:moveTo>
                  <a:pt x="0" y="0"/>
                </a:moveTo>
                <a:lnTo>
                  <a:pt x="6995658" y="0"/>
                </a:lnTo>
                <a:lnTo>
                  <a:pt x="6995658" y="10318226"/>
                </a:lnTo>
                <a:lnTo>
                  <a:pt x="0" y="10318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186" t="0" r="-99193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5550094" y="-347814"/>
            <a:ext cx="5903968" cy="14946756"/>
          </a:xfrm>
          <a:custGeom>
            <a:avLst/>
            <a:gdLst/>
            <a:ahLst/>
            <a:cxnLst/>
            <a:rect r="r" b="b" t="t" l="l"/>
            <a:pathLst>
              <a:path h="14946756" w="5903968">
                <a:moveTo>
                  <a:pt x="0" y="0"/>
                </a:moveTo>
                <a:lnTo>
                  <a:pt x="5903968" y="0"/>
                </a:lnTo>
                <a:lnTo>
                  <a:pt x="5903968" y="14946755"/>
                </a:lnTo>
                <a:lnTo>
                  <a:pt x="0" y="149467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5574487" y="-347814"/>
            <a:ext cx="5903968" cy="14946756"/>
          </a:xfrm>
          <a:custGeom>
            <a:avLst/>
            <a:gdLst/>
            <a:ahLst/>
            <a:cxnLst/>
            <a:rect r="r" b="b" t="t" l="l"/>
            <a:pathLst>
              <a:path h="14946756" w="5903968">
                <a:moveTo>
                  <a:pt x="0" y="0"/>
                </a:moveTo>
                <a:lnTo>
                  <a:pt x="5903968" y="0"/>
                </a:lnTo>
                <a:lnTo>
                  <a:pt x="5903968" y="14946755"/>
                </a:lnTo>
                <a:lnTo>
                  <a:pt x="0" y="149467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500459"/>
            <a:ext cx="16230600" cy="6426711"/>
            <a:chOff x="0" y="0"/>
            <a:chExt cx="4281702" cy="16953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1702" cy="1695394"/>
            </a:xfrm>
            <a:custGeom>
              <a:avLst/>
              <a:gdLst/>
              <a:ahLst/>
              <a:cxnLst/>
              <a:rect r="r" b="b" t="t" l="l"/>
              <a:pathLst>
                <a:path h="1695394" w="4281702">
                  <a:moveTo>
                    <a:pt x="0" y="0"/>
                  </a:moveTo>
                  <a:lnTo>
                    <a:pt x="4281702" y="0"/>
                  </a:lnTo>
                  <a:lnTo>
                    <a:pt x="4281702" y="1695394"/>
                  </a:lnTo>
                  <a:lnTo>
                    <a:pt x="0" y="169539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4281702" cy="17430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500505" y="2856009"/>
            <a:ext cx="977201" cy="977201"/>
          </a:xfrm>
          <a:custGeom>
            <a:avLst/>
            <a:gdLst/>
            <a:ahLst/>
            <a:cxnLst/>
            <a:rect r="r" b="b" t="t" l="l"/>
            <a:pathLst>
              <a:path h="977201" w="977201">
                <a:moveTo>
                  <a:pt x="0" y="0"/>
                </a:moveTo>
                <a:lnTo>
                  <a:pt x="977201" y="0"/>
                </a:lnTo>
                <a:lnTo>
                  <a:pt x="977201" y="977201"/>
                </a:lnTo>
                <a:lnTo>
                  <a:pt x="0" y="9772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5346680" y="9213835"/>
            <a:ext cx="6222000" cy="6222000"/>
          </a:xfrm>
          <a:custGeom>
            <a:avLst/>
            <a:gdLst/>
            <a:ahLst/>
            <a:cxnLst/>
            <a:rect r="r" b="b" t="t" l="l"/>
            <a:pathLst>
              <a:path h="6222000" w="6222000">
                <a:moveTo>
                  <a:pt x="0" y="0"/>
                </a:moveTo>
                <a:lnTo>
                  <a:pt x="6222000" y="0"/>
                </a:lnTo>
                <a:lnTo>
                  <a:pt x="6222000" y="6222000"/>
                </a:lnTo>
                <a:lnTo>
                  <a:pt x="0" y="62220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079031" y="582264"/>
            <a:ext cx="5180269" cy="177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629"/>
              </a:lnSpc>
            </a:pPr>
            <a:r>
              <a:rPr lang="en-US" sz="521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Literature</a:t>
            </a:r>
          </a:p>
          <a:p>
            <a:pPr algn="r">
              <a:lnSpc>
                <a:spcPts val="6629"/>
              </a:lnSpc>
            </a:pPr>
            <a:r>
              <a:rPr lang="en-US" sz="521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Review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59676" y="4802452"/>
            <a:ext cx="15158918" cy="143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3"/>
              </a:lnSpc>
            </a:pPr>
            <a:r>
              <a:rPr lang="en-US" sz="33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Relevance: </a:t>
            </a:r>
            <a:r>
              <a:rPr lang="en-US" sz="3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Demonstrates how gamification fosters computational thinking and problem-solving skills, supporting my goal to use gamification for improving comprehension in computing education.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98459" y="3046706"/>
            <a:ext cx="12422509" cy="13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324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Literature 02 - </a:t>
            </a:r>
            <a:r>
              <a:rPr lang="en-US" sz="324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Triantafyllou, S. A., Sapounidis, T., &amp; Farhaoui, Y. (2024). Gamification and Computational Thinking in Education: A systematic literature review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59676" y="6641539"/>
            <a:ext cx="15158918" cy="1414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33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Implementation Insights: </a:t>
            </a:r>
            <a:r>
              <a:rPr lang="en-US" sz="33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Highlights the importance of combining theoretical foundations with practical game mechanics to engage learners effectively, informing my use of adaptive and interactive gamified elements.</a:t>
            </a:r>
          </a:p>
        </p:txBody>
      </p:sp>
    </p:spTree>
  </p:cSld>
  <p:clrMapOvr>
    <a:masterClrMapping/>
  </p:clrMapOvr>
  <p:transition spd="slow">
    <p:push dir="l"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424718" y="1085850"/>
            <a:ext cx="8262874" cy="201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9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SIGNIFICANCE OF THE STUDY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230600" y="-161598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6939355" cy="5073174"/>
          </a:xfrm>
          <a:custGeom>
            <a:avLst/>
            <a:gdLst/>
            <a:ahLst/>
            <a:cxnLst/>
            <a:rect r="r" b="b" t="t" l="l"/>
            <a:pathLst>
              <a:path h="5073174" w="6939355">
                <a:moveTo>
                  <a:pt x="0" y="0"/>
                </a:moveTo>
                <a:lnTo>
                  <a:pt x="6939355" y="0"/>
                </a:lnTo>
                <a:lnTo>
                  <a:pt x="6939355" y="5073174"/>
                </a:lnTo>
                <a:lnTo>
                  <a:pt x="0" y="50731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037" t="0" r="-12668" b="-7268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33" y="5301553"/>
            <a:ext cx="6938622" cy="4985447"/>
          </a:xfrm>
          <a:custGeom>
            <a:avLst/>
            <a:gdLst/>
            <a:ahLst/>
            <a:cxnLst/>
            <a:rect r="r" b="b" t="t" l="l"/>
            <a:pathLst>
              <a:path h="4985447" w="6938622">
                <a:moveTo>
                  <a:pt x="0" y="0"/>
                </a:moveTo>
                <a:lnTo>
                  <a:pt x="6938622" y="0"/>
                </a:lnTo>
                <a:lnTo>
                  <a:pt x="6938622" y="4985447"/>
                </a:lnTo>
                <a:lnTo>
                  <a:pt x="0" y="49854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178" t="0" r="-8178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6537661" y="4681974"/>
            <a:ext cx="803389" cy="2033895"/>
          </a:xfrm>
          <a:custGeom>
            <a:avLst/>
            <a:gdLst/>
            <a:ahLst/>
            <a:cxnLst/>
            <a:rect r="r" b="b" t="t" l="l"/>
            <a:pathLst>
              <a:path h="2033895" w="803389">
                <a:moveTo>
                  <a:pt x="0" y="0"/>
                </a:moveTo>
                <a:lnTo>
                  <a:pt x="803389" y="0"/>
                </a:lnTo>
                <a:lnTo>
                  <a:pt x="803389" y="2033895"/>
                </a:lnTo>
                <a:lnTo>
                  <a:pt x="0" y="20338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6537661" y="4681974"/>
            <a:ext cx="803389" cy="2033895"/>
          </a:xfrm>
          <a:custGeom>
            <a:avLst/>
            <a:gdLst/>
            <a:ahLst/>
            <a:cxnLst/>
            <a:rect r="r" b="b" t="t" l="l"/>
            <a:pathLst>
              <a:path h="2033895" w="803389">
                <a:moveTo>
                  <a:pt x="0" y="0"/>
                </a:moveTo>
                <a:lnTo>
                  <a:pt x="803389" y="0"/>
                </a:lnTo>
                <a:lnTo>
                  <a:pt x="803389" y="2033895"/>
                </a:lnTo>
                <a:lnTo>
                  <a:pt x="0" y="20338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922408" y="4233364"/>
            <a:ext cx="2033895" cy="1535194"/>
            <a:chOff x="0" y="0"/>
            <a:chExt cx="535676" cy="40433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5676" cy="404331"/>
            </a:xfrm>
            <a:custGeom>
              <a:avLst/>
              <a:gdLst/>
              <a:ahLst/>
              <a:cxnLst/>
              <a:rect r="r" b="b" t="t" l="l"/>
              <a:pathLst>
                <a:path h="404331" w="535676">
                  <a:moveTo>
                    <a:pt x="0" y="0"/>
                  </a:moveTo>
                  <a:lnTo>
                    <a:pt x="535676" y="0"/>
                  </a:lnTo>
                  <a:lnTo>
                    <a:pt x="535676" y="404331"/>
                  </a:lnTo>
                  <a:lnTo>
                    <a:pt x="0" y="404331"/>
                  </a:lnTo>
                  <a:close/>
                </a:path>
              </a:pathLst>
            </a:custGeom>
            <a:solidFill>
              <a:srgbClr val="E4AF5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535676" cy="451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5400000">
            <a:off x="6538394" y="7499913"/>
            <a:ext cx="803389" cy="2033895"/>
          </a:xfrm>
          <a:custGeom>
            <a:avLst/>
            <a:gdLst/>
            <a:ahLst/>
            <a:cxnLst/>
            <a:rect r="r" b="b" t="t" l="l"/>
            <a:pathLst>
              <a:path h="2033895" w="803389">
                <a:moveTo>
                  <a:pt x="0" y="0"/>
                </a:moveTo>
                <a:lnTo>
                  <a:pt x="803389" y="0"/>
                </a:lnTo>
                <a:lnTo>
                  <a:pt x="803389" y="2033896"/>
                </a:lnTo>
                <a:lnTo>
                  <a:pt x="0" y="20338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5400000">
            <a:off x="6538394" y="7499913"/>
            <a:ext cx="803389" cy="2033895"/>
          </a:xfrm>
          <a:custGeom>
            <a:avLst/>
            <a:gdLst/>
            <a:ahLst/>
            <a:cxnLst/>
            <a:rect r="r" b="b" t="t" l="l"/>
            <a:pathLst>
              <a:path h="2033895" w="803389">
                <a:moveTo>
                  <a:pt x="0" y="0"/>
                </a:moveTo>
                <a:lnTo>
                  <a:pt x="803389" y="0"/>
                </a:lnTo>
                <a:lnTo>
                  <a:pt x="803389" y="2033896"/>
                </a:lnTo>
                <a:lnTo>
                  <a:pt x="0" y="20338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5923141" y="6981667"/>
            <a:ext cx="2033895" cy="1535194"/>
            <a:chOff x="0" y="0"/>
            <a:chExt cx="535676" cy="4043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5676" cy="404331"/>
            </a:xfrm>
            <a:custGeom>
              <a:avLst/>
              <a:gdLst/>
              <a:ahLst/>
              <a:cxnLst/>
              <a:rect r="r" b="b" t="t" l="l"/>
              <a:pathLst>
                <a:path h="404331" w="535676">
                  <a:moveTo>
                    <a:pt x="0" y="0"/>
                  </a:moveTo>
                  <a:lnTo>
                    <a:pt x="535676" y="0"/>
                  </a:lnTo>
                  <a:lnTo>
                    <a:pt x="535676" y="404331"/>
                  </a:lnTo>
                  <a:lnTo>
                    <a:pt x="0" y="404331"/>
                  </a:lnTo>
                  <a:close/>
                </a:path>
              </a:pathLst>
            </a:custGeom>
            <a:solidFill>
              <a:srgbClr val="EBEBE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535676" cy="451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8424718" y="3944241"/>
            <a:ext cx="8834582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 platform provides students with a tailored, interactive approach to mastering complex computing concepts, while offering educators insights into student performance for targeted support.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91749" y="4521862"/>
            <a:ext cx="2495212" cy="91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1"/>
              </a:lnSpc>
            </a:pPr>
            <a:r>
              <a:rPr lang="en-US" sz="5686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91749" y="7269715"/>
            <a:ext cx="2495212" cy="91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1"/>
              </a:lnSpc>
            </a:pPr>
            <a:r>
              <a:rPr lang="en-US" sz="5686" b="true">
                <a:solidFill>
                  <a:srgbClr val="000000"/>
                </a:solidFill>
                <a:latin typeface="Hagrid Heavy"/>
                <a:ea typeface="Hagrid Heavy"/>
                <a:cs typeface="Hagrid Heavy"/>
                <a:sym typeface="Hagrid Heavy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427113" y="6937921"/>
            <a:ext cx="8834582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Educational institutions can enhance academic outcomes and foster active learning, and researchers can leverage this study as a reference for integrating gamification into education.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427113" y="2980081"/>
            <a:ext cx="8834582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Describes the parties that would benefit from the study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24</a:t>
            </a:r>
          </a:p>
        </p:txBody>
      </p:sp>
    </p:spTree>
  </p:cSld>
  <p:clrMapOvr>
    <a:masterClrMapping/>
  </p:clrMapOvr>
  <p:transition spd="slow">
    <p:push dir="l"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6575" y="0"/>
            <a:ext cx="17555875" cy="4205611"/>
            <a:chOff x="0" y="0"/>
            <a:chExt cx="4623770" cy="11076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23770" cy="1107651"/>
            </a:xfrm>
            <a:custGeom>
              <a:avLst/>
              <a:gdLst/>
              <a:ahLst/>
              <a:cxnLst/>
              <a:rect r="r" b="b" t="t" l="l"/>
              <a:pathLst>
                <a:path h="1107651" w="4623770">
                  <a:moveTo>
                    <a:pt x="0" y="0"/>
                  </a:moveTo>
                  <a:lnTo>
                    <a:pt x="4623770" y="0"/>
                  </a:lnTo>
                  <a:lnTo>
                    <a:pt x="4623770" y="1107651"/>
                  </a:lnTo>
                  <a:lnTo>
                    <a:pt x="0" y="1107651"/>
                  </a:lnTo>
                  <a:close/>
                </a:path>
              </a:pathLst>
            </a:custGeom>
            <a:solidFill>
              <a:srgbClr val="FA926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623770" cy="115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636785" y="1973583"/>
            <a:ext cx="9014429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b="true" sz="6699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09771" y="4697170"/>
            <a:ext cx="10548988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Enhances engagement, understanding, and retention in computing education through gamification and adaptive learning.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296575" y="4464243"/>
            <a:ext cx="4406127" cy="1535194"/>
            <a:chOff x="0" y="0"/>
            <a:chExt cx="1160461" cy="4043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60461" cy="404331"/>
            </a:xfrm>
            <a:custGeom>
              <a:avLst/>
              <a:gdLst/>
              <a:ahLst/>
              <a:cxnLst/>
              <a:rect r="r" b="b" t="t" l="l"/>
              <a:pathLst>
                <a:path h="404331" w="1160461">
                  <a:moveTo>
                    <a:pt x="0" y="0"/>
                  </a:moveTo>
                  <a:lnTo>
                    <a:pt x="1160461" y="0"/>
                  </a:lnTo>
                  <a:lnTo>
                    <a:pt x="1160461" y="404331"/>
                  </a:lnTo>
                  <a:lnTo>
                    <a:pt x="0" y="404331"/>
                  </a:lnTo>
                  <a:close/>
                </a:path>
              </a:pathLst>
            </a:custGeom>
            <a:solidFill>
              <a:srgbClr val="E4AF5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160461" cy="451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844998" y="4752741"/>
            <a:ext cx="2495212" cy="91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1"/>
              </a:lnSpc>
            </a:pPr>
            <a:r>
              <a:rPr lang="en-US" sz="5686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1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296575" y="6092661"/>
            <a:ext cx="4406127" cy="1535194"/>
            <a:chOff x="0" y="0"/>
            <a:chExt cx="1160461" cy="40433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60461" cy="404331"/>
            </a:xfrm>
            <a:custGeom>
              <a:avLst/>
              <a:gdLst/>
              <a:ahLst/>
              <a:cxnLst/>
              <a:rect r="r" b="b" t="t" l="l"/>
              <a:pathLst>
                <a:path h="404331" w="1160461">
                  <a:moveTo>
                    <a:pt x="0" y="0"/>
                  </a:moveTo>
                  <a:lnTo>
                    <a:pt x="1160461" y="0"/>
                  </a:lnTo>
                  <a:lnTo>
                    <a:pt x="1160461" y="404331"/>
                  </a:lnTo>
                  <a:lnTo>
                    <a:pt x="0" y="404331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160461" cy="451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844998" y="6381160"/>
            <a:ext cx="2495212" cy="91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1"/>
              </a:lnSpc>
            </a:pPr>
            <a:r>
              <a:rPr lang="en-US" sz="5686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509771" y="6325588"/>
            <a:ext cx="11246908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Students benefit from personalized tasks and real-time feedback, helping them master complex concepts.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3536975" y="-2074185"/>
            <a:ext cx="7444650" cy="7444650"/>
          </a:xfrm>
          <a:custGeom>
            <a:avLst/>
            <a:gdLst/>
            <a:ahLst/>
            <a:cxnLst/>
            <a:rect r="r" b="b" t="t" l="l"/>
            <a:pathLst>
              <a:path h="7444650" w="7444650">
                <a:moveTo>
                  <a:pt x="0" y="0"/>
                </a:moveTo>
                <a:lnTo>
                  <a:pt x="7444650" y="0"/>
                </a:lnTo>
                <a:lnTo>
                  <a:pt x="7444650" y="7444650"/>
                </a:lnTo>
                <a:lnTo>
                  <a:pt x="0" y="7444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25</a:t>
            </a:r>
          </a:p>
        </p:txBody>
      </p:sp>
      <p:sp>
        <p:nvSpPr>
          <p:cNvPr name="Freeform 20" id="2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33865" t="-33865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-296575" y="7723106"/>
            <a:ext cx="4406127" cy="1535194"/>
            <a:chOff x="0" y="0"/>
            <a:chExt cx="1160461" cy="40433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60461" cy="404331"/>
            </a:xfrm>
            <a:custGeom>
              <a:avLst/>
              <a:gdLst/>
              <a:ahLst/>
              <a:cxnLst/>
              <a:rect r="r" b="b" t="t" l="l"/>
              <a:pathLst>
                <a:path h="404331" w="1160461">
                  <a:moveTo>
                    <a:pt x="0" y="0"/>
                  </a:moveTo>
                  <a:lnTo>
                    <a:pt x="1160461" y="0"/>
                  </a:lnTo>
                  <a:lnTo>
                    <a:pt x="1160461" y="404331"/>
                  </a:lnTo>
                  <a:lnTo>
                    <a:pt x="0" y="404331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160461" cy="4519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844998" y="8011604"/>
            <a:ext cx="2495212" cy="91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21"/>
              </a:lnSpc>
            </a:pPr>
            <a:r>
              <a:rPr lang="en-US" sz="5686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509771" y="7956033"/>
            <a:ext cx="11246908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It lays the groundwork for future research in adaptive gamified learning solutions.</a:t>
            </a:r>
          </a:p>
        </p:txBody>
      </p:sp>
    </p:spTree>
  </p:cSld>
  <p:clrMapOvr>
    <a:masterClrMapping/>
  </p:clrMapOvr>
  <p:transition spd="slow">
    <p:fade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04875"/>
            <a:ext cx="9083773" cy="985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26"/>
              </a:lnSpc>
            </a:pPr>
            <a:r>
              <a:rPr lang="en-US" sz="5376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REFERENCES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8466" y="2653441"/>
            <a:ext cx="15214863" cy="476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Triantafyllou, S. A., Sapounidis, T., &amp; Farhaoui, Y. (2024). Gamification and Computational Thinking in Education: A systematic literature review. Salud, Ciencia y Tecnología. https://doi.org/10.56294/sctconf2024659</a:t>
            </a:r>
          </a:p>
          <a:p>
            <a:pPr algn="just">
              <a:lnSpc>
                <a:spcPts val="3499"/>
              </a:lnSpc>
            </a:pPr>
          </a:p>
          <a:p>
            <a:pPr algn="just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Videnovik, M., Vold, T., Kiønig, L., Bogdanova, A. M., &amp; Trajkovik, V. (2023). Game-based learning in computer science education: a scoping literature review. International Journal of STEM Education, 10(1). https://doi.org/10.1186/s40594-023-00447-2</a:t>
            </a:r>
          </a:p>
          <a:p>
            <a:pPr algn="just">
              <a:lnSpc>
                <a:spcPts val="433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24076" y="9508588"/>
            <a:ext cx="678299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26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1218" y="2969716"/>
            <a:ext cx="12512047" cy="2173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91"/>
              </a:lnSpc>
            </a:pPr>
            <a:r>
              <a:rPr lang="en-US" sz="13694" b="true">
                <a:solidFill>
                  <a:srgbClr val="171616"/>
                </a:solidFill>
                <a:latin typeface="Hagrid Heavy"/>
                <a:ea typeface="Hagrid Heavy"/>
                <a:cs typeface="Hagrid Heavy"/>
                <a:sym typeface="Hagrid Heavy"/>
              </a:rPr>
              <a:t>Thank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82706" y="5048250"/>
            <a:ext cx="10776594" cy="2173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391"/>
              </a:lnSpc>
            </a:pPr>
            <a:r>
              <a:rPr lang="en-US" sz="1369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19075" y="6182767"/>
            <a:ext cx="7448131" cy="7448131"/>
          </a:xfrm>
          <a:custGeom>
            <a:avLst/>
            <a:gdLst/>
            <a:ahLst/>
            <a:cxnLst/>
            <a:rect r="r" b="b" t="t" l="l"/>
            <a:pathLst>
              <a:path h="7448131" w="7448131">
                <a:moveTo>
                  <a:pt x="0" y="0"/>
                </a:moveTo>
                <a:lnTo>
                  <a:pt x="7448131" y="0"/>
                </a:lnTo>
                <a:lnTo>
                  <a:pt x="7448131" y="7448131"/>
                </a:lnTo>
                <a:lnTo>
                  <a:pt x="0" y="7448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078794" y="-3724065"/>
            <a:ext cx="7448131" cy="7448131"/>
          </a:xfrm>
          <a:custGeom>
            <a:avLst/>
            <a:gdLst/>
            <a:ahLst/>
            <a:cxnLst/>
            <a:rect r="r" b="b" t="t" l="l"/>
            <a:pathLst>
              <a:path h="7448131" w="7448131">
                <a:moveTo>
                  <a:pt x="0" y="0"/>
                </a:moveTo>
                <a:lnTo>
                  <a:pt x="7448131" y="0"/>
                </a:lnTo>
                <a:lnTo>
                  <a:pt x="7448131" y="7448130"/>
                </a:lnTo>
                <a:lnTo>
                  <a:pt x="0" y="74481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177761"/>
            <a:ext cx="373166" cy="1794966"/>
            <a:chOff x="0" y="0"/>
            <a:chExt cx="98282" cy="4727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282" cy="472748"/>
            </a:xfrm>
            <a:custGeom>
              <a:avLst/>
              <a:gdLst/>
              <a:ahLst/>
              <a:cxnLst/>
              <a:rect r="r" b="b" t="t" l="l"/>
              <a:pathLst>
                <a:path h="472748" w="98282">
                  <a:moveTo>
                    <a:pt x="0" y="0"/>
                  </a:moveTo>
                  <a:lnTo>
                    <a:pt x="98282" y="0"/>
                  </a:lnTo>
                  <a:lnTo>
                    <a:pt x="98282" y="472748"/>
                  </a:lnTo>
                  <a:lnTo>
                    <a:pt x="0" y="472748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8282" cy="520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279353" y="2369739"/>
            <a:ext cx="979947" cy="5127412"/>
            <a:chOff x="0" y="0"/>
            <a:chExt cx="258093" cy="13504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8093" cy="1350430"/>
            </a:xfrm>
            <a:custGeom>
              <a:avLst/>
              <a:gdLst/>
              <a:ahLst/>
              <a:cxnLst/>
              <a:rect r="r" b="b" t="t" l="l"/>
              <a:pathLst>
                <a:path h="1350430" w="258093">
                  <a:moveTo>
                    <a:pt x="0" y="0"/>
                  </a:moveTo>
                  <a:lnTo>
                    <a:pt x="258093" y="0"/>
                  </a:lnTo>
                  <a:lnTo>
                    <a:pt x="258093" y="1350430"/>
                  </a:lnTo>
                  <a:lnTo>
                    <a:pt x="0" y="1350430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8093" cy="13980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571346" y="-3953183"/>
            <a:ext cx="7911683" cy="7911683"/>
          </a:xfrm>
          <a:custGeom>
            <a:avLst/>
            <a:gdLst/>
            <a:ahLst/>
            <a:cxnLst/>
            <a:rect r="r" b="b" t="t" l="l"/>
            <a:pathLst>
              <a:path h="7911683" w="7911683">
                <a:moveTo>
                  <a:pt x="0" y="0"/>
                </a:moveTo>
                <a:lnTo>
                  <a:pt x="7911684" y="0"/>
                </a:lnTo>
                <a:lnTo>
                  <a:pt x="7911684" y="7911683"/>
                </a:lnTo>
                <a:lnTo>
                  <a:pt x="0" y="79116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587496" y="2369739"/>
            <a:ext cx="4691857" cy="5127412"/>
          </a:xfrm>
          <a:custGeom>
            <a:avLst/>
            <a:gdLst/>
            <a:ahLst/>
            <a:cxnLst/>
            <a:rect r="r" b="b" t="t" l="l"/>
            <a:pathLst>
              <a:path h="5127412" w="4691857">
                <a:moveTo>
                  <a:pt x="0" y="0"/>
                </a:moveTo>
                <a:lnTo>
                  <a:pt x="4691857" y="0"/>
                </a:lnTo>
                <a:lnTo>
                  <a:pt x="4691857" y="5127412"/>
                </a:lnTo>
                <a:lnTo>
                  <a:pt x="0" y="5127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67483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965846" y="971550"/>
            <a:ext cx="5069479" cy="227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Intro</a:t>
            </a:r>
          </a:p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3748860"/>
            <a:ext cx="8736077" cy="3406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  <a:r>
              <a:rPr lang="en-US" sz="38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Background</a:t>
            </a:r>
          </a:p>
          <a:p>
            <a:pPr algn="just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Computing education is essential but often difficult for students due to the complexity of topics like data structures, algorithms, and programming.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918594" y="9508588"/>
            <a:ext cx="983781" cy="568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02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177761"/>
            <a:ext cx="373166" cy="1794966"/>
            <a:chOff x="0" y="0"/>
            <a:chExt cx="98282" cy="4727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282" cy="472748"/>
            </a:xfrm>
            <a:custGeom>
              <a:avLst/>
              <a:gdLst/>
              <a:ahLst/>
              <a:cxnLst/>
              <a:rect r="r" b="b" t="t" l="l"/>
              <a:pathLst>
                <a:path h="472748" w="98282">
                  <a:moveTo>
                    <a:pt x="0" y="0"/>
                  </a:moveTo>
                  <a:lnTo>
                    <a:pt x="98282" y="0"/>
                  </a:lnTo>
                  <a:lnTo>
                    <a:pt x="98282" y="472748"/>
                  </a:lnTo>
                  <a:lnTo>
                    <a:pt x="0" y="472748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8282" cy="520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345755" y="2231139"/>
            <a:ext cx="979947" cy="5127412"/>
            <a:chOff x="0" y="0"/>
            <a:chExt cx="258093" cy="13504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8093" cy="1350430"/>
            </a:xfrm>
            <a:custGeom>
              <a:avLst/>
              <a:gdLst/>
              <a:ahLst/>
              <a:cxnLst/>
              <a:rect r="r" b="b" t="t" l="l"/>
              <a:pathLst>
                <a:path h="1350430" w="258093">
                  <a:moveTo>
                    <a:pt x="0" y="0"/>
                  </a:moveTo>
                  <a:lnTo>
                    <a:pt x="258093" y="0"/>
                  </a:lnTo>
                  <a:lnTo>
                    <a:pt x="258093" y="1350430"/>
                  </a:lnTo>
                  <a:lnTo>
                    <a:pt x="0" y="1350430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8093" cy="13980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571346" y="-3953183"/>
            <a:ext cx="7911683" cy="7911683"/>
          </a:xfrm>
          <a:custGeom>
            <a:avLst/>
            <a:gdLst/>
            <a:ahLst/>
            <a:cxnLst/>
            <a:rect r="r" b="b" t="t" l="l"/>
            <a:pathLst>
              <a:path h="7911683" w="7911683">
                <a:moveTo>
                  <a:pt x="0" y="0"/>
                </a:moveTo>
                <a:lnTo>
                  <a:pt x="7911684" y="0"/>
                </a:lnTo>
                <a:lnTo>
                  <a:pt x="7911684" y="7911683"/>
                </a:lnTo>
                <a:lnTo>
                  <a:pt x="0" y="79116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653898" y="2231139"/>
            <a:ext cx="4691857" cy="5127412"/>
          </a:xfrm>
          <a:custGeom>
            <a:avLst/>
            <a:gdLst/>
            <a:ahLst/>
            <a:cxnLst/>
            <a:rect r="r" b="b" t="t" l="l"/>
            <a:pathLst>
              <a:path h="5127412" w="4691857">
                <a:moveTo>
                  <a:pt x="0" y="0"/>
                </a:moveTo>
                <a:lnTo>
                  <a:pt x="4691857" y="0"/>
                </a:lnTo>
                <a:lnTo>
                  <a:pt x="4691857" y="5127412"/>
                </a:lnTo>
                <a:lnTo>
                  <a:pt x="0" y="5127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67483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965846" y="971550"/>
            <a:ext cx="5069479" cy="227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Intro</a:t>
            </a:r>
          </a:p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3748860"/>
            <a:ext cx="8736077" cy="409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  <a:r>
              <a:rPr lang="en-US" sz="38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</a:t>
            </a:r>
          </a:p>
          <a:p>
            <a:pPr algn="just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Traditional teaching methods, such as textbooks and video tutorials, frequently fail to engage students or address individual learning needs.</a:t>
            </a:r>
          </a:p>
          <a:p>
            <a:pPr algn="just">
              <a:lnSpc>
                <a:spcPts val="545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177761"/>
            <a:ext cx="373166" cy="1794966"/>
            <a:chOff x="0" y="0"/>
            <a:chExt cx="98282" cy="4727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8282" cy="472748"/>
            </a:xfrm>
            <a:custGeom>
              <a:avLst/>
              <a:gdLst/>
              <a:ahLst/>
              <a:cxnLst/>
              <a:rect r="r" b="b" t="t" l="l"/>
              <a:pathLst>
                <a:path h="472748" w="98282">
                  <a:moveTo>
                    <a:pt x="0" y="0"/>
                  </a:moveTo>
                  <a:lnTo>
                    <a:pt x="98282" y="0"/>
                  </a:lnTo>
                  <a:lnTo>
                    <a:pt x="98282" y="472748"/>
                  </a:lnTo>
                  <a:lnTo>
                    <a:pt x="0" y="472748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8282" cy="520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345755" y="2231139"/>
            <a:ext cx="979947" cy="5127412"/>
            <a:chOff x="0" y="0"/>
            <a:chExt cx="258093" cy="13504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8093" cy="1350430"/>
            </a:xfrm>
            <a:custGeom>
              <a:avLst/>
              <a:gdLst/>
              <a:ahLst/>
              <a:cxnLst/>
              <a:rect r="r" b="b" t="t" l="l"/>
              <a:pathLst>
                <a:path h="1350430" w="258093">
                  <a:moveTo>
                    <a:pt x="0" y="0"/>
                  </a:moveTo>
                  <a:lnTo>
                    <a:pt x="258093" y="0"/>
                  </a:lnTo>
                  <a:lnTo>
                    <a:pt x="258093" y="1350430"/>
                  </a:lnTo>
                  <a:lnTo>
                    <a:pt x="0" y="1350430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8093" cy="13980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0030869" y="9213835"/>
            <a:ext cx="8257131" cy="1104391"/>
          </a:xfrm>
          <a:custGeom>
            <a:avLst/>
            <a:gdLst/>
            <a:ahLst/>
            <a:cxnLst/>
            <a:rect r="r" b="b" t="t" l="l"/>
            <a:pathLst>
              <a:path h="1104391" w="8257131">
                <a:moveTo>
                  <a:pt x="8257131" y="0"/>
                </a:moveTo>
                <a:lnTo>
                  <a:pt x="0" y="0"/>
                </a:lnTo>
                <a:lnTo>
                  <a:pt x="0" y="1104391"/>
                </a:lnTo>
                <a:lnTo>
                  <a:pt x="8257131" y="1104391"/>
                </a:lnTo>
                <a:lnTo>
                  <a:pt x="825713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5506645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279024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0" y="9497598"/>
            <a:ext cx="5902071" cy="789402"/>
          </a:xfrm>
          <a:custGeom>
            <a:avLst/>
            <a:gdLst/>
            <a:ahLst/>
            <a:cxnLst/>
            <a:rect r="r" b="b" t="t" l="l"/>
            <a:pathLst>
              <a:path h="789402" w="5902071">
                <a:moveTo>
                  <a:pt x="5902071" y="0"/>
                </a:moveTo>
                <a:lnTo>
                  <a:pt x="0" y="0"/>
                </a:lnTo>
                <a:lnTo>
                  <a:pt x="0" y="789402"/>
                </a:lnTo>
                <a:lnTo>
                  <a:pt x="5902071" y="789402"/>
                </a:lnTo>
                <a:lnTo>
                  <a:pt x="590207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3865" t="-33865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571346" y="-3953183"/>
            <a:ext cx="7911683" cy="7911683"/>
          </a:xfrm>
          <a:custGeom>
            <a:avLst/>
            <a:gdLst/>
            <a:ahLst/>
            <a:cxnLst/>
            <a:rect r="r" b="b" t="t" l="l"/>
            <a:pathLst>
              <a:path h="7911683" w="7911683">
                <a:moveTo>
                  <a:pt x="0" y="0"/>
                </a:moveTo>
                <a:lnTo>
                  <a:pt x="7911684" y="0"/>
                </a:lnTo>
                <a:lnTo>
                  <a:pt x="7911684" y="7911683"/>
                </a:lnTo>
                <a:lnTo>
                  <a:pt x="0" y="79116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653898" y="2231139"/>
            <a:ext cx="4691857" cy="5127412"/>
          </a:xfrm>
          <a:custGeom>
            <a:avLst/>
            <a:gdLst/>
            <a:ahLst/>
            <a:cxnLst/>
            <a:rect r="r" b="b" t="t" l="l"/>
            <a:pathLst>
              <a:path h="5127412" w="4691857">
                <a:moveTo>
                  <a:pt x="0" y="0"/>
                </a:moveTo>
                <a:lnTo>
                  <a:pt x="4691857" y="0"/>
                </a:lnTo>
                <a:lnTo>
                  <a:pt x="4691857" y="5127412"/>
                </a:lnTo>
                <a:lnTo>
                  <a:pt x="0" y="5127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67483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965846" y="971550"/>
            <a:ext cx="5069479" cy="227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Intro</a:t>
            </a:r>
          </a:p>
          <a:p>
            <a:pPr algn="l">
              <a:lnSpc>
                <a:spcPts val="8508"/>
              </a:lnSpc>
            </a:pPr>
            <a:r>
              <a:rPr lang="en-US" sz="6699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918594" y="9508588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FFFFFF"/>
                </a:solidFill>
                <a:latin typeface="Hagrid Heavy"/>
                <a:ea typeface="Hagrid Heavy"/>
                <a:cs typeface="Hagrid Heavy"/>
                <a:sym typeface="Hagrid Heavy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3748860"/>
            <a:ext cx="8736077" cy="6149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  <a:r>
              <a:rPr lang="en-US" sz="3899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Focus</a:t>
            </a:r>
          </a:p>
          <a:p>
            <a:pPr algn="just">
              <a:lnSpc>
                <a:spcPts val="5459"/>
              </a:lnSpc>
            </a:pPr>
            <a:r>
              <a:rPr lang="en-US" sz="38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This project focuses on developing a gamified learning platform that leverages adaptive learning techniques and OpenAI’s GPT-4 to improve engagement, comprehension, and retention of complex computing concepts.</a:t>
            </a:r>
          </a:p>
          <a:p>
            <a:pPr algn="just">
              <a:lnSpc>
                <a:spcPts val="545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784439"/>
            <a:ext cx="5570225" cy="5562559"/>
          </a:xfrm>
          <a:custGeom>
            <a:avLst/>
            <a:gdLst/>
            <a:ahLst/>
            <a:cxnLst/>
            <a:rect r="r" b="b" t="t" l="l"/>
            <a:pathLst>
              <a:path h="5562559" w="5570225">
                <a:moveTo>
                  <a:pt x="0" y="0"/>
                </a:moveTo>
                <a:lnTo>
                  <a:pt x="5570225" y="0"/>
                </a:lnTo>
                <a:lnTo>
                  <a:pt x="5570225" y="5562559"/>
                </a:lnTo>
                <a:lnTo>
                  <a:pt x="0" y="5562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336" t="0" r="-2055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36607"/>
            <a:ext cx="7970697" cy="246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Statement of</a:t>
            </a:r>
          </a:p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Problem</a:t>
            </a:r>
          </a:p>
        </p:txBody>
      </p:sp>
      <p:sp>
        <p:nvSpPr>
          <p:cNvPr name="AutoShape 5" id="5"/>
          <p:cNvSpPr/>
          <p:nvPr/>
        </p:nvSpPr>
        <p:spPr>
          <a:xfrm flipH="true" flipV="true">
            <a:off x="7591812" y="2429517"/>
            <a:ext cx="24873" cy="6949594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14763" y="1864004"/>
            <a:ext cx="5255134" cy="1912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09"/>
              </a:lnSpc>
            </a:pPr>
            <a:r>
              <a:rPr lang="en-US" sz="11976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04440" y="4161995"/>
            <a:ext cx="7675779" cy="1688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85"/>
              </a:lnSpc>
            </a:pPr>
            <a:r>
              <a:rPr lang="en-US" sz="6077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</a:t>
            </a:r>
          </a:p>
          <a:p>
            <a:pPr algn="ctr">
              <a:lnSpc>
                <a:spcPts val="6685"/>
              </a:lnSpc>
            </a:pPr>
            <a:r>
              <a:rPr lang="en-US" sz="6077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9397" y="6044740"/>
            <a:ext cx="7685865" cy="3035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5"/>
              </a:lnSpc>
            </a:pPr>
            <a:r>
              <a:rPr lang="en-US" sz="428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Many students struggle to grasp fundamental computing  concepts, due to their complexity and abstract nature.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05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784439"/>
            <a:ext cx="5570225" cy="5562559"/>
          </a:xfrm>
          <a:custGeom>
            <a:avLst/>
            <a:gdLst/>
            <a:ahLst/>
            <a:cxnLst/>
            <a:rect r="r" b="b" t="t" l="l"/>
            <a:pathLst>
              <a:path h="5562559" w="5570225">
                <a:moveTo>
                  <a:pt x="0" y="0"/>
                </a:moveTo>
                <a:lnTo>
                  <a:pt x="5570225" y="0"/>
                </a:lnTo>
                <a:lnTo>
                  <a:pt x="5570225" y="5562559"/>
                </a:lnTo>
                <a:lnTo>
                  <a:pt x="0" y="5562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336" t="0" r="-2055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36607"/>
            <a:ext cx="7970697" cy="246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Statement of</a:t>
            </a:r>
          </a:p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Problem</a:t>
            </a:r>
          </a:p>
        </p:txBody>
      </p:sp>
      <p:sp>
        <p:nvSpPr>
          <p:cNvPr name="AutoShape 5" id="5"/>
          <p:cNvSpPr/>
          <p:nvPr/>
        </p:nvSpPr>
        <p:spPr>
          <a:xfrm flipH="true" flipV="true">
            <a:off x="7591812" y="2429517"/>
            <a:ext cx="24873" cy="6949594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405762" y="1172928"/>
            <a:ext cx="5166727" cy="1882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53"/>
              </a:lnSpc>
            </a:pPr>
            <a:r>
              <a:rPr lang="en-US" sz="1177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15801" y="3425299"/>
            <a:ext cx="7546651" cy="166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2"/>
              </a:lnSpc>
            </a:pPr>
            <a:r>
              <a:rPr lang="en-US" sz="5975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</a:t>
            </a:r>
          </a:p>
          <a:p>
            <a:pPr algn="ctr">
              <a:lnSpc>
                <a:spcPts val="6572"/>
              </a:lnSpc>
            </a:pPr>
            <a:r>
              <a:rPr lang="en-US" sz="5975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10843" y="5292858"/>
            <a:ext cx="7556567" cy="372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4"/>
              </a:lnSpc>
            </a:pPr>
            <a:r>
              <a:rPr lang="en-US" sz="421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Existing educational tools and platforms lack sufficient interactivity and engagement, making it difficult to sustain learner interest and motivation.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06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784439"/>
            <a:ext cx="5570225" cy="5562559"/>
          </a:xfrm>
          <a:custGeom>
            <a:avLst/>
            <a:gdLst/>
            <a:ahLst/>
            <a:cxnLst/>
            <a:rect r="r" b="b" t="t" l="l"/>
            <a:pathLst>
              <a:path h="5562559" w="5570225">
                <a:moveTo>
                  <a:pt x="0" y="0"/>
                </a:moveTo>
                <a:lnTo>
                  <a:pt x="5570225" y="0"/>
                </a:lnTo>
                <a:lnTo>
                  <a:pt x="5570225" y="5562559"/>
                </a:lnTo>
                <a:lnTo>
                  <a:pt x="0" y="5562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336" t="0" r="-2055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36607"/>
            <a:ext cx="7970697" cy="246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Statement of</a:t>
            </a:r>
          </a:p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Problem</a:t>
            </a:r>
          </a:p>
        </p:txBody>
      </p:sp>
      <p:sp>
        <p:nvSpPr>
          <p:cNvPr name="AutoShape 5" id="5"/>
          <p:cNvSpPr/>
          <p:nvPr/>
        </p:nvSpPr>
        <p:spPr>
          <a:xfrm flipH="true" flipV="true">
            <a:off x="7591812" y="2429517"/>
            <a:ext cx="24873" cy="6949594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015283" y="621374"/>
            <a:ext cx="5209866" cy="1887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78"/>
              </a:lnSpc>
            </a:pPr>
            <a:r>
              <a:rPr lang="en-US" sz="11872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15386" y="2891358"/>
            <a:ext cx="7609661" cy="167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27"/>
              </a:lnSpc>
            </a:pPr>
            <a:r>
              <a:rPr lang="en-US" sz="6025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</a:t>
            </a:r>
          </a:p>
          <a:p>
            <a:pPr algn="ctr">
              <a:lnSpc>
                <a:spcPts val="6627"/>
              </a:lnSpc>
            </a:pPr>
            <a:r>
              <a:rPr lang="en-US" sz="6025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10386" y="4746210"/>
            <a:ext cx="7619660" cy="4512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4"/>
              </a:lnSpc>
            </a:pPr>
            <a:r>
              <a:rPr lang="en-US" sz="4253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Current resources often fail to provide adaptive and personalized learning experiences, leaving gaps in addressing individual learner needs and progress.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07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13" r="0" b="-93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784439"/>
            <a:ext cx="5570225" cy="5562559"/>
          </a:xfrm>
          <a:custGeom>
            <a:avLst/>
            <a:gdLst/>
            <a:ahLst/>
            <a:cxnLst/>
            <a:rect r="r" b="b" t="t" l="l"/>
            <a:pathLst>
              <a:path h="5562559" w="5570225">
                <a:moveTo>
                  <a:pt x="0" y="0"/>
                </a:moveTo>
                <a:lnTo>
                  <a:pt x="5570225" y="0"/>
                </a:lnTo>
                <a:lnTo>
                  <a:pt x="5570225" y="5562559"/>
                </a:lnTo>
                <a:lnTo>
                  <a:pt x="0" y="5562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336" t="0" r="-2055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36607"/>
            <a:ext cx="7970697" cy="2462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Statement of</a:t>
            </a:r>
          </a:p>
          <a:p>
            <a:pPr algn="l">
              <a:lnSpc>
                <a:spcPts val="9277"/>
              </a:lnSpc>
            </a:pPr>
            <a:r>
              <a:rPr lang="en-US" sz="7304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Problem</a:t>
            </a:r>
          </a:p>
        </p:txBody>
      </p:sp>
      <p:sp>
        <p:nvSpPr>
          <p:cNvPr name="AutoShape 5" id="5"/>
          <p:cNvSpPr/>
          <p:nvPr/>
        </p:nvSpPr>
        <p:spPr>
          <a:xfrm flipH="true" flipV="true">
            <a:off x="7591812" y="2429517"/>
            <a:ext cx="24873" cy="6949594"/>
          </a:xfrm>
          <a:prstGeom prst="line">
            <a:avLst/>
          </a:prstGeom>
          <a:ln cap="flat" w="47625">
            <a:solidFill>
              <a:srgbClr val="DD644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487336" y="9346998"/>
            <a:ext cx="967027" cy="339828"/>
            <a:chOff x="0" y="0"/>
            <a:chExt cx="254690" cy="895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690" cy="89502"/>
            </a:xfrm>
            <a:custGeom>
              <a:avLst/>
              <a:gdLst/>
              <a:ahLst/>
              <a:cxnLst/>
              <a:rect r="r" b="b" t="t" l="l"/>
              <a:pathLst>
                <a:path h="89502" w="254690">
                  <a:moveTo>
                    <a:pt x="0" y="0"/>
                  </a:moveTo>
                  <a:lnTo>
                    <a:pt x="254690" y="0"/>
                  </a:lnTo>
                  <a:lnTo>
                    <a:pt x="254690" y="89502"/>
                  </a:lnTo>
                  <a:lnTo>
                    <a:pt x="0" y="89502"/>
                  </a:lnTo>
                  <a:close/>
                </a:path>
              </a:pathLst>
            </a:custGeom>
            <a:solidFill>
              <a:srgbClr val="DD64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54690" cy="137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196525" y="181554"/>
            <a:ext cx="5176276" cy="1885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81"/>
              </a:lnSpc>
            </a:pPr>
            <a:r>
              <a:rPr lang="en-US" sz="11796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04364" y="2437823"/>
            <a:ext cx="7560597" cy="1671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5986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</a:t>
            </a:r>
          </a:p>
          <a:p>
            <a:pPr algn="ctr">
              <a:lnSpc>
                <a:spcPts val="6584"/>
              </a:lnSpc>
            </a:pPr>
            <a:r>
              <a:rPr lang="en-US" sz="5986" b="true">
                <a:solidFill>
                  <a:srgbClr val="17161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9397" y="4289320"/>
            <a:ext cx="7570532" cy="523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5"/>
              </a:lnSpc>
            </a:pPr>
            <a:r>
              <a:rPr lang="en-US" sz="4225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There is a shortage of curriculum-aligned gamified platforms that combine meaningful educational content with engaging game mechanics, particularly for advanced computing topics.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275519" y="9220200"/>
            <a:ext cx="983781" cy="599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45"/>
              </a:lnSpc>
            </a:pPr>
            <a:r>
              <a:rPr lang="en-US" sz="3500" b="true">
                <a:solidFill>
                  <a:srgbClr val="DD6444"/>
                </a:solidFill>
                <a:latin typeface="Hagrid Heavy"/>
                <a:ea typeface="Hagrid Heavy"/>
                <a:cs typeface="Hagrid Heavy"/>
                <a:sym typeface="Hagrid Heavy"/>
              </a:rPr>
              <a:t>08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DAGYQsqaoTg</dc:identifier>
  <dcterms:modified xsi:type="dcterms:W3CDTF">2011-08-01T06:04:30Z</dcterms:modified>
  <cp:revision>1</cp:revision>
  <dc:title>Thesis</dc:title>
</cp:coreProperties>
</file>

<file path=docProps/thumbnail.jpeg>
</file>